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0"/>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507" r:id="rId25"/>
    <p:sldId id="2076137303" r:id="rId26"/>
    <p:sldId id="2147469480" r:id="rId27"/>
    <p:sldId id="2147469502" r:id="rId28"/>
    <p:sldId id="2147469830" r:id="rId29"/>
    <p:sldId id="289" r:id="rId30"/>
    <p:sldId id="2147469838" r:id="rId31"/>
    <p:sldId id="10225" r:id="rId32"/>
    <p:sldId id="2147469841" r:id="rId33"/>
    <p:sldId id="1663" r:id="rId34"/>
    <p:sldId id="1665" r:id="rId35"/>
    <p:sldId id="1666" r:id="rId36"/>
    <p:sldId id="1660" r:id="rId37"/>
    <p:sldId id="1661" r:id="rId38"/>
    <p:sldId id="214746983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1"/>
    <a:srgbClr val="7E63DF"/>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8" autoAdjust="0"/>
  </p:normalViewPr>
  <p:slideViewPr>
    <p:cSldViewPr snapToGrid="0">
      <p:cViewPr varScale="1">
        <p:scale>
          <a:sx n="64" d="100"/>
          <a:sy n="64" d="100"/>
        </p:scale>
        <p:origin x="132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Sheet1!$A$16</c:f>
              <c:strCache>
                <c:ptCount val="1"/>
                <c:pt idx="0">
                  <c:v>JSON</c:v>
                </c:pt>
              </c:strCache>
            </c:strRef>
          </c:tx>
          <c:spPr>
            <a:solidFill>
              <a:srgbClr val="7E63DF"/>
            </a:solidFill>
            <a:ln w="25400" cap="flat" cmpd="sng" algn="ctr">
              <a:solidFill>
                <a:schemeClr val="accent1"/>
              </a:solidFill>
              <a:miter lim="800000"/>
            </a:ln>
            <a:effectLst/>
          </c:spPr>
          <c:invertIfNegative val="0"/>
          <c:dPt>
            <c:idx val="0"/>
            <c:invertIfNegative val="0"/>
            <c:bubble3D val="0"/>
            <c:spPr>
              <a:solidFill>
                <a:srgbClr val="512BD4"/>
              </a:solidFill>
              <a:ln w="25400" cap="flat" cmpd="sng" algn="ctr">
                <a:noFill/>
                <a:miter lim="800000"/>
              </a:ln>
              <a:effectLst/>
            </c:spPr>
            <c:extLst>
              <c:ext xmlns:c16="http://schemas.microsoft.com/office/drawing/2014/chart" uri="{C3380CC4-5D6E-409C-BE32-E72D297353CC}">
                <c16:uniqueId val="{00000001-83FD-47A3-9467-961A6DB74559}"/>
              </c:ext>
            </c:extLst>
          </c:dPt>
          <c:dPt>
            <c:idx val="1"/>
            <c:invertIfNegative val="0"/>
            <c:bubble3D val="0"/>
            <c:spPr>
              <a:solidFill>
                <a:srgbClr val="7E63DF"/>
              </a:solidFill>
              <a:ln w="25400" cap="flat" cmpd="sng" algn="ctr">
                <a:noFill/>
                <a:miter lim="800000"/>
              </a:ln>
              <a:effectLst/>
            </c:spPr>
            <c:extLst>
              <c:ext xmlns:c16="http://schemas.microsoft.com/office/drawing/2014/chart" uri="{C3380CC4-5D6E-409C-BE32-E72D297353CC}">
                <c16:uniqueId val="{00000003-83FD-47A3-9467-961A6DB74559}"/>
              </c:ext>
            </c:extLst>
          </c:dPt>
          <c:dLbls>
            <c:delete val="1"/>
          </c:dLbls>
          <c:cat>
            <c:strRef>
              <c:f>Sheet1!$B$15:$C$15</c:f>
              <c:strCache>
                <c:ptCount val="2"/>
                <c:pt idx="0">
                  <c:v>.NET 6</c:v>
                </c:pt>
                <c:pt idx="1">
                  <c:v>.NET 7</c:v>
                </c:pt>
              </c:strCache>
            </c:strRef>
          </c:cat>
          <c:val>
            <c:numRef>
              <c:f>Sheet1!$B$16:$C$16</c:f>
              <c:numCache>
                <c:formatCode>General</c:formatCode>
                <c:ptCount val="2"/>
                <c:pt idx="0">
                  <c:v>999309</c:v>
                </c:pt>
                <c:pt idx="1">
                  <c:v>1162097</c:v>
                </c:pt>
              </c:numCache>
            </c:numRef>
          </c:val>
          <c:extLst>
            <c:ext xmlns:c16="http://schemas.microsoft.com/office/drawing/2014/chart" uri="{C3380CC4-5D6E-409C-BE32-E72D297353CC}">
              <c16:uniqueId val="{00000004-83FD-47A3-9467-961A6DB74559}"/>
            </c:ext>
          </c:extLst>
        </c:ser>
        <c:dLbls>
          <c:dLblPos val="outEnd"/>
          <c:showLegendKey val="0"/>
          <c:showVal val="1"/>
          <c:showCatName val="0"/>
          <c:showSerName val="0"/>
          <c:showPercent val="0"/>
          <c:showBubbleSize val="0"/>
        </c:dLbls>
        <c:gapWidth val="164"/>
        <c:overlap val="-35"/>
        <c:axId val="1680609359"/>
        <c:axId val="1979260191"/>
      </c:barChart>
      <c:catAx>
        <c:axId val="16806093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crossAx val="1979260191"/>
        <c:crosses val="autoZero"/>
        <c:auto val="1"/>
        <c:lblAlgn val="ctr"/>
        <c:lblOffset val="100"/>
        <c:noMultiLvlLbl val="0"/>
      </c:catAx>
      <c:valAx>
        <c:axId val="1979260191"/>
        <c:scaling>
          <c:orientation val="minMax"/>
          <c:min val="500000"/>
        </c:scaling>
        <c:delete val="0"/>
        <c:axPos val="l"/>
        <c:majorGridlines>
          <c:spPr>
            <a:ln w="9525">
              <a:solidFill>
                <a:schemeClr val="tx1">
                  <a:lumMod val="15000"/>
                  <a:lumOff val="85000"/>
                </a:schemeClr>
              </a:solidFill>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r>
                  <a:rPr lang="en-US" sz="1400">
                    <a:solidFill>
                      <a:schemeClr val="tx1"/>
                    </a:solidFill>
                    <a:latin typeface="Segoe UI Semibold" panose="020B0702040204020203" pitchFamily="34" charset="0"/>
                    <a:cs typeface="Segoe UI Semibold" panose="020B0702040204020203" pitchFamily="34" charset="0"/>
                  </a:rPr>
                  <a:t>Requests / sec</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Segoe UI Semibold" panose="020B0702040204020203" pitchFamily="34" charset="0"/>
                <a:ea typeface="+mn-ea"/>
                <a:cs typeface="Segoe UI Semibold" panose="020B0702040204020203" pitchFamily="34" charset="0"/>
              </a:defRPr>
            </a:pPr>
            <a:endParaRPr lang="en-US"/>
          </a:p>
        </c:txPr>
        <c:crossAx val="16806093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Workshop. In this overview session, I would like to set the stage for this workshop with the current landscape on how to build apps with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7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7.</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7.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err="1">
                <a:solidFill>
                  <a:srgbClr val="000000"/>
                </a:solidFill>
                <a:effectLst/>
                <a:latin typeface="Segoe UI" panose="020B0502040204020203" pitchFamily="34" charset="0"/>
                <a:ea typeface="Times New Roman" panose="02020603050405020304" pitchFamily="18" charset="0"/>
              </a:rPr>
              <a:t>Blazor</a:t>
            </a:r>
            <a:r>
              <a:rPr lang="en-US" sz="1200" kern="1200" dirty="0">
                <a:solidFill>
                  <a:srgbClr val="000000"/>
                </a:solidFill>
                <a:effectLst/>
                <a:latin typeface="Segoe UI" panose="020B0502040204020203" pitchFamily="34" charset="0"/>
                <a:ea typeface="Times New Roman" panose="02020603050405020304" pitchFamily="18" charset="0"/>
              </a:rPr>
              <a:t> was first supported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it has been extended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7, the SDK has been unified,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Hot Reload is NOT Just for .NET 7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7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7 the team has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AC7CE-2342-439D-99E9-F1094D4D7F89}" type="slidenum">
              <a:rPr lang="en-US" smtClean="0"/>
              <a:t>27</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11/29/2022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11/29/2022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11/29/2022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made by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7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11/29/2022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11/29/2022 8:16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11/29/2022 8:16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7’s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7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11/29/2022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11/29/2022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11/29/2022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11/29/2022</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11/29/2022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8.xml"/><Relationship Id="rId1" Type="http://schemas.openxmlformats.org/officeDocument/2006/relationships/slideLayout" Target="../slideLayouts/slideLayout101.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8.xml"/><Relationship Id="rId4" Type="http://schemas.openxmlformats.org/officeDocument/2006/relationships/image" Target="../media/image3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16.xml"/><Relationship Id="rId4" Type="http://schemas.openxmlformats.org/officeDocument/2006/relationships/image" Target="../media/image66.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08.xml"/><Relationship Id="rId5" Type="http://schemas.openxmlformats.org/officeDocument/2006/relationships/chart" Target="../charts/chart3.xml"/><Relationship Id="rId4"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2.png"/><Relationship Id="rId4" Type="http://schemas.openxmlformats.org/officeDocument/2006/relationships/image" Target="../media/image14.sv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7</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11, F# 7 releases</a:t>
            </a:r>
          </a:p>
          <a:p>
            <a:pPr algn="l"/>
            <a:r>
              <a:rPr lang="en-US" dirty="0"/>
              <a:t>Apple Silicon (Arm64) support</a:t>
            </a:r>
          </a:p>
          <a:p>
            <a:pPr algn="l"/>
            <a:r>
              <a:rPr lang="en-US" dirty="0"/>
              <a:t>Standard-Term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get.dot.net/7</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7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7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7</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net7.0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net7.0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71870"/>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7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7</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68048" y="1464864"/>
            <a:ext cx="8662879" cy="2075963"/>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7"/>
              <a:chOff x="3165639" y="1720818"/>
              <a:chExt cx="1251270" cy="897737"/>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88210" y="2736697"/>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cxnSp>
        <p:nvCxnSpPr>
          <p:cNvPr id="29" name="Straight Connector 28">
            <a:extLst>
              <a:ext uri="{FF2B5EF4-FFF2-40B4-BE49-F238E27FC236}">
                <a16:creationId xmlns:a16="http://schemas.microsoft.com/office/drawing/2014/main" id="{D71C349A-5EEA-EA7C-BC52-C8389C2FA86F}"/>
              </a:ext>
            </a:extLst>
          </p:cNvPr>
          <p:cNvCxnSpPr>
            <a:cxnSpLocks/>
          </p:cNvCxnSpPr>
          <p:nvPr/>
        </p:nvCxnSpPr>
        <p:spPr>
          <a:xfrm flipH="1">
            <a:off x="849757" y="295655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53342D9D-7AFC-3312-08BB-A337836EF264}"/>
              </a:ext>
            </a:extLst>
          </p:cNvPr>
          <p:cNvCxnSpPr>
            <a:cxnSpLocks/>
          </p:cNvCxnSpPr>
          <p:nvPr/>
        </p:nvCxnSpPr>
        <p:spPr>
          <a:xfrm flipH="1">
            <a:off x="2111454" y="2962125"/>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0D825A30-5525-C5A2-7B18-15ECD57FA8AA}"/>
              </a:ext>
            </a:extLst>
          </p:cNvPr>
          <p:cNvCxnSpPr>
            <a:cxnSpLocks/>
          </p:cNvCxnSpPr>
          <p:nvPr/>
        </p:nvCxnSpPr>
        <p:spPr>
          <a:xfrm flipH="1">
            <a:off x="3368584" y="295314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9A1DF023-45E7-BB82-82C3-F630080BF141}"/>
              </a:ext>
            </a:extLst>
          </p:cNvPr>
          <p:cNvCxnSpPr>
            <a:cxnSpLocks/>
          </p:cNvCxnSpPr>
          <p:nvPr/>
        </p:nvCxnSpPr>
        <p:spPr>
          <a:xfrm flipH="1">
            <a:off x="4603719" y="2953149"/>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ED6DB3C-6524-EA60-2CDB-053540F2F494}"/>
              </a:ext>
            </a:extLst>
          </p:cNvPr>
          <p:cNvCxnSpPr>
            <a:cxnSpLocks/>
          </p:cNvCxnSpPr>
          <p:nvPr/>
        </p:nvCxnSpPr>
        <p:spPr>
          <a:xfrm flipH="1">
            <a:off x="5840975" y="2958972"/>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2E1581F6-D7C6-807F-168A-701D7C411722}"/>
              </a:ext>
            </a:extLst>
          </p:cNvPr>
          <p:cNvCxnSpPr>
            <a:cxnSpLocks/>
          </p:cNvCxnSpPr>
          <p:nvPr/>
        </p:nvCxnSpPr>
        <p:spPr>
          <a:xfrm flipH="1">
            <a:off x="7118618" y="2947654"/>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13141A99-AF3C-6E8D-2112-15F5CB303B2F}"/>
              </a:ext>
            </a:extLst>
          </p:cNvPr>
          <p:cNvCxnSpPr>
            <a:cxnSpLocks/>
          </p:cNvCxnSpPr>
          <p:nvPr/>
        </p:nvCxnSpPr>
        <p:spPr>
          <a:xfrm flipH="1">
            <a:off x="8351717" y="2947653"/>
            <a:ext cx="9050" cy="95978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2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par>
                                <p:cTn id="19" presetID="2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par>
                                <p:cTn id="22" presetID="22" presetClass="entr" presetSubtype="4"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par>
                                <p:cTn id="25" presetID="22" presetClass="entr" presetSubtype="4"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par>
                                <p:cTn id="28" presetID="22" presetClass="entr" presetSubtype="4"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500"/>
                                        <p:tgtEl>
                                          <p:spTgt spid="4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7</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7</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11</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global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using</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Model;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Global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usings</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apply to entire project</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using System;     // Implicit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usings</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for each project type</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b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namespace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Model;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Records can be structs as well as classes</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p</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 record struct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Order(Customer </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Customer</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Kind,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int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I</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tems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p</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ublic</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 record class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 Customer(</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Name,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Lambdas have types</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var parse =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rPr>
              <a:t>string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s) =&gt; </a:t>
            </a:r>
            <a:r>
              <a:rPr kumimoji="0" lang="en-US" sz="1400" b="0" i="0" u="none" strike="noStrike" kern="1200" cap="none" spc="0" normalizeH="0" baseline="0" noProof="0" dirty="0" err="1">
                <a:ln>
                  <a:noFill/>
                </a:ln>
                <a:solidFill>
                  <a:srgbClr val="569CD6"/>
                </a:solidFill>
                <a:effectLst/>
                <a:uLnTx/>
                <a:uFillTx/>
                <a:latin typeface="Consolas" panose="020B0609020204030204" pitchFamily="49" charset="0"/>
              </a:rPr>
              <a:t>int</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rPr>
              <a:t>.Parse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rPr>
              <a:t>(s); </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rPr>
              <a:t>Func</a:t>
            </a: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rPr>
              <a:t>&lt;string, int&gt;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8000"/>
              </a:solidFill>
              <a:latin typeface="Consolas" panose="020B0609020204030204" pitchFamily="49"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8000"/>
                </a:solidFill>
                <a:latin typeface="Consolas" panose="020B0609020204030204" pitchFamily="49" charset="0"/>
                <a:ea typeface="Calibri" panose="020F0502020204030204" pitchFamily="34" charset="0"/>
              </a:rPr>
              <a:t>// Raw string literals</a:t>
            </a:r>
          </a:p>
          <a:p>
            <a:pPr lvl="0">
              <a:defRPr/>
            </a:pPr>
            <a:r>
              <a:rPr lang="en-US" sz="1400" dirty="0">
                <a:solidFill>
                  <a:srgbClr val="569CD6"/>
                </a:solidFill>
                <a:latin typeface="Consolas" panose="020B0609020204030204" pitchFamily="49" charset="0"/>
              </a:rPr>
              <a:t>string</a:t>
            </a:r>
            <a:r>
              <a:rPr lang="en-US" sz="1400" dirty="0">
                <a:solidFill>
                  <a:srgbClr val="D4D4D4"/>
                </a:solidFill>
                <a:latin typeface="Consolas" panose="020B0609020204030204" pitchFamily="49" charset="0"/>
              </a:rPr>
              <a:t> </a:t>
            </a:r>
            <a:r>
              <a:rPr lang="en-US" sz="1400" dirty="0" err="1">
                <a:solidFill>
                  <a:srgbClr val="D4D4D4"/>
                </a:solidFill>
                <a:latin typeface="Consolas" panose="020B0609020204030204" pitchFamily="49" charset="0"/>
              </a:rPr>
              <a:t>longMessage</a:t>
            </a:r>
            <a:r>
              <a:rPr lang="en-US" sz="1400" dirty="0">
                <a:solidFill>
                  <a:srgbClr val="D4D4D4"/>
                </a:solidFill>
                <a:latin typeface="Consolas" panose="020B0609020204030204" pitchFamily="49" charset="0"/>
              </a:rPr>
              <a:t> = </a:t>
            </a:r>
            <a:r>
              <a:rPr lang="en-US" sz="1400" dirty="0">
                <a:solidFill>
                  <a:srgbClr val="FF7171"/>
                </a:solidFill>
                <a:latin typeface="Consolas" panose="020B0609020204030204" pitchFamily="49" charset="0"/>
              </a:rPr>
              <a:t>"""</a:t>
            </a:r>
          </a:p>
          <a:p>
            <a:pPr lvl="0">
              <a:defRPr/>
            </a:pPr>
            <a:r>
              <a:rPr lang="en-US" sz="1400" dirty="0">
                <a:solidFill>
                  <a:srgbClr val="FF7171"/>
                </a:solidFill>
                <a:latin typeface="Consolas" panose="020B0609020204030204" pitchFamily="49" charset="0"/>
              </a:rPr>
              <a:t>    This is a long message.</a:t>
            </a:r>
          </a:p>
          <a:p>
            <a:pPr lvl="0">
              <a:defRPr/>
            </a:pPr>
            <a:r>
              <a:rPr lang="en-US" sz="1400" dirty="0">
                <a:solidFill>
                  <a:srgbClr val="FF7171"/>
                </a:solidFill>
                <a:latin typeface="Consolas" panose="020B0609020204030204" pitchFamily="49" charset="0"/>
              </a:rPr>
              <a:t>    It has several lines.</a:t>
            </a:r>
          </a:p>
          <a:p>
            <a:pPr lvl="0">
              <a:defRPr/>
            </a:pPr>
            <a:r>
              <a:rPr lang="en-US" sz="1400" dirty="0">
                <a:solidFill>
                  <a:srgbClr val="FF7171"/>
                </a:solidFill>
                <a:latin typeface="Consolas" panose="020B0609020204030204" pitchFamily="49" charset="0"/>
              </a:rPr>
              <a:t>        Some are indented</a:t>
            </a:r>
          </a:p>
          <a:p>
            <a:pPr lvl="0">
              <a:defRPr/>
            </a:pPr>
            <a:r>
              <a:rPr lang="en-US" sz="1400" dirty="0">
                <a:solidFill>
                  <a:srgbClr val="FF7171"/>
                </a:solidFill>
                <a:latin typeface="Consolas" panose="020B0609020204030204" pitchFamily="49" charset="0"/>
              </a:rPr>
              <a:t>                more than others.</a:t>
            </a:r>
          </a:p>
          <a:p>
            <a:pPr lvl="0">
              <a:defRPr/>
            </a:pPr>
            <a:r>
              <a:rPr lang="en-US" sz="1400" dirty="0">
                <a:solidFill>
                  <a:srgbClr val="FF7171"/>
                </a:solidFill>
                <a:latin typeface="Consolas" panose="020B0609020204030204" pitchFamily="49" charset="0"/>
              </a:rPr>
              <a:t>    Some should start at the first column.</a:t>
            </a:r>
          </a:p>
          <a:p>
            <a:pPr lvl="0">
              <a:defRPr/>
            </a:pPr>
            <a:r>
              <a:rPr lang="en-US" sz="1400" dirty="0">
                <a:solidFill>
                  <a:srgbClr val="FF7171"/>
                </a:solidFill>
                <a:latin typeface="Consolas" panose="020B0609020204030204" pitchFamily="49" charset="0"/>
              </a:rPr>
              <a:t>    Some have "</a:t>
            </a:r>
            <a:r>
              <a:rPr lang="en-US" sz="1400" dirty="0">
                <a:latin typeface="Consolas" panose="020B0609020204030204" pitchFamily="49" charset="0"/>
              </a:rPr>
              <a:t>quoted text</a:t>
            </a:r>
            <a:r>
              <a:rPr lang="en-US" sz="1400" dirty="0">
                <a:solidFill>
                  <a:srgbClr val="FF7171"/>
                </a:solidFill>
                <a:latin typeface="Consolas" panose="020B0609020204030204" pitchFamily="49" charset="0"/>
              </a:rPr>
              <a:t>" in them.</a:t>
            </a:r>
          </a:p>
          <a:p>
            <a:pPr lvl="0">
              <a:defRPr/>
            </a:pPr>
            <a:r>
              <a:rPr lang="en-US" sz="1400" dirty="0">
                <a:solidFill>
                  <a:srgbClr val="FF7171"/>
                </a:solidFill>
                <a:latin typeface="Consolas" panose="020B0609020204030204" pitchFamily="49" charset="0"/>
              </a:rPr>
              <a:t>    """</a:t>
            </a:r>
            <a:r>
              <a:rPr lang="en-US" sz="1400" dirty="0">
                <a:solidFill>
                  <a:srgbClr val="D4D4D4"/>
                </a:solidFill>
                <a:latin typeface="Consolas" panose="020B0609020204030204" pitchFamily="49" charset="0"/>
              </a:rPr>
              <a:t>;</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7?</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(Microsoft will provide a migration guide)</a:t>
            </a:r>
          </a:p>
          <a:p>
            <a:pPr marL="572461" lvl="1" indent="-335915"/>
            <a:r>
              <a:rPr lang="en-US" dirty="0" err="1">
                <a:cs typeface="Segoe UI"/>
              </a:rPr>
              <a:t>gRPC</a:t>
            </a:r>
            <a:r>
              <a:rPr lang="en-US" dirty="0">
                <a:cs typeface="Segoe UI"/>
              </a:rPr>
              <a:t> for WCF server and remoting (Microsoft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6989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sz="2400" dirty="0">
                <a:solidFill>
                  <a:schemeClr val="tx1"/>
                </a:solidFill>
                <a:latin typeface="Segoe UI"/>
              </a:rPr>
              <a:t>6</a:t>
            </a: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sz="2400" noProof="0" dirty="0">
                <a:solidFill>
                  <a:schemeClr val="tx1"/>
                </a:solidFill>
                <a:latin typeface="Segoe UI"/>
              </a:rPr>
              <a:t>) release</a:t>
            </a: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a:buFont typeface="Arial" panose="020B0604020202020204" pitchFamily="34" charset="0"/>
              <a:buChar char="•"/>
              <a:defRPr/>
            </a:pPr>
            <a:r>
              <a:rPr lang="en-US" sz="2400" dirty="0">
                <a:solidFill>
                  <a:schemeClr val="tx1"/>
                </a:solidFill>
                <a:latin typeface="Segoe UI"/>
              </a:rPr>
              <a:t>.NET 7.0 release STS (standard-term-support) release in November 2022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xEl>
                                              <p:pRg st="1" end="1"/>
                                            </p:txEl>
                                          </p:spTgt>
                                        </p:tgtEl>
                                        <p:attrNameLst>
                                          <p:attrName>style.visibility</p:attrName>
                                        </p:attrNameLst>
                                      </p:cBhvr>
                                      <p:to>
                                        <p:strVal val="visible"/>
                                      </p:to>
                                    </p:set>
                                    <p:animEffect transition="in" filter="fade">
                                      <p:cBhvr>
                                        <p:cTn id="90" dur="500"/>
                                        <p:tgtEl>
                                          <p:spTgt spid="29">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9">
                                            <p:txEl>
                                              <p:pRg st="2" end="2"/>
                                            </p:txEl>
                                          </p:spTgt>
                                        </p:tgtEl>
                                        <p:attrNameLst>
                                          <p:attrName>style.visibility</p:attrName>
                                        </p:attrNameLst>
                                      </p:cBhvr>
                                      <p:to>
                                        <p:strVal val="visible"/>
                                      </p:to>
                                    </p:set>
                                    <p:animEffect transition="in" filter="fade">
                                      <p:cBhvr>
                                        <p:cTn id="95" dur="500"/>
                                        <p:tgtEl>
                                          <p:spTgt spid="29">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9">
                                            <p:txEl>
                                              <p:pRg st="3" end="3"/>
                                            </p:txEl>
                                          </p:spTgt>
                                        </p:tgtEl>
                                        <p:attrNameLst>
                                          <p:attrName>style.visibility</p:attrName>
                                        </p:attrNameLst>
                                      </p:cBhvr>
                                      <p:to>
                                        <p:strVal val="visible"/>
                                      </p:to>
                                    </p:set>
                                    <p:animEffect transition="in" filter="fade">
                                      <p:cBhvr>
                                        <p:cTn id="100"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408242" y="4409339"/>
              <a:ext cx="2482720"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Community </a:t>
              </a:r>
            </a:p>
          </p:txBody>
        </p:sp>
      </p:gr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Highest velocity OSS project</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a:t>
            </a:r>
            <a:r>
              <a:rPr lang="en-US" sz="1400" dirty="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-2022</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399515"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&gt;5.7M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5</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969551" y="4021656"/>
            <a:ext cx="506876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&gt;48,000</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members have contributors to .NET</a:t>
            </a:r>
          </a:p>
        </p:txBody>
      </p:sp>
      <p:sp>
        <p:nvSpPr>
          <p:cNvPr id="32" name="Rectangle 31">
            <a:extLst>
              <a:ext uri="{FF2B5EF4-FFF2-40B4-BE49-F238E27FC236}">
                <a16:creationId xmlns:a16="http://schemas.microsoft.com/office/drawing/2014/main" id="{E1173BE4-AC5F-42FD-9822-22F679B52B54}"/>
              </a:ext>
            </a:extLst>
          </p:cNvPr>
          <p:cNvSpPr/>
          <p:nvPr/>
        </p:nvSpPr>
        <p:spPr>
          <a:xfrm>
            <a:off x="46673" y="1589028"/>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 L 0 0.03542 " pathEditMode="relative" rAng="0" ptsTypes="AA">
                                      <p:cBhvr>
                                        <p:cTn id="9" dur="500" spd="-100000" fill="hold"/>
                                        <p:tgtEl>
                                          <p:spTgt spid="4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3.75E-6 -2.96296E-6 L 3.75E-6 0.03542 " pathEditMode="relative" rAng="0" ptsTypes="AA">
                                      <p:cBhvr>
                                        <p:cTn id="14" dur="500" spd="-100000" fill="hold"/>
                                        <p:tgtEl>
                                          <p:spTgt spid="4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
                                  </p:stCondLst>
                                  <p:childTnLst>
                                    <p:animMotion origin="layout" path="M 1.25E-6 4.44444E-6 L 1.25E-6 0.03541 " pathEditMode="relative" rAng="0" ptsTypes="AA">
                                      <p:cBhvr>
                                        <p:cTn id="19" dur="500" spd="-100000" fill="hold"/>
                                        <p:tgtEl>
                                          <p:spTgt spid="4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100"/>
                                  </p:stCondLst>
                                  <p:childTnLst>
                                    <p:animMotion origin="layout" path="M -4.375E-6 2.96296E-6 L -4.375E-6 0.03541 " pathEditMode="relative" rAng="0" ptsTypes="AA">
                                      <p:cBhvr>
                                        <p:cTn id="24" dur="5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
                                  </p:stCondLst>
                                  <p:childTnLst>
                                    <p:animMotion origin="layout" path="M -2.70833E-6 2.96296E-6 L -2.70833E-6 0.03541 " pathEditMode="relative" rAng="0" ptsTypes="AA">
                                      <p:cBhvr>
                                        <p:cTn id="29" dur="500" spd="-100000" fill="hold"/>
                                        <p:tgtEl>
                                          <p:spTgt spid="5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42" presetClass="path" presetSubtype="0" decel="100000" fill="hold" grpId="1" nodeType="withEffect">
                                  <p:stCondLst>
                                    <p:cond delay="100"/>
                                  </p:stCondLst>
                                  <p:childTnLst>
                                    <p:animMotion origin="layout" path="M 2.29167E-6 -4.07407E-6 L 2.29167E-6 0.03542 " pathEditMode="relative" rAng="0" ptsTypes="AA">
                                      <p:cBhvr>
                                        <p:cTn id="34" dur="500" spd="-100000" fill="hold"/>
                                        <p:tgtEl>
                                          <p:spTgt spid="56"/>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nodeType="withEffect">
                                  <p:stCondLst>
                                    <p:cond delay="100"/>
                                  </p:stCondLst>
                                  <p:childTnLst>
                                    <p:animMotion origin="layout" path="M 2.70833E-6 1.85185E-6 L 2.70833E-6 0.03541 " pathEditMode="relative" rAng="0" ptsTypes="AA">
                                      <p:cBhvr>
                                        <p:cTn id="39" dur="500" spd="-100000" fill="hold"/>
                                        <p:tgtEl>
                                          <p:spTgt spid="8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42" presetClass="path" presetSubtype="0" decel="100000" fill="hold" nodeType="withEffect">
                                  <p:stCondLst>
                                    <p:cond delay="100"/>
                                  </p:stCondLst>
                                  <p:childTnLst>
                                    <p:animMotion origin="layout" path="M -2.91667E-6 1.85185E-6 L -2.91667E-6 0.03541 " pathEditMode="relative" rAng="0" ptsTypes="AA">
                                      <p:cBhvr>
                                        <p:cTn id="44" dur="500" spd="-100000" fill="hold"/>
                                        <p:tgtEl>
                                          <p:spTgt spid="87"/>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nodeType="withEffect">
                                  <p:stCondLst>
                                    <p:cond delay="200"/>
                                  </p:stCondLst>
                                  <p:childTnLst>
                                    <p:animMotion origin="layout" path="M -2.08333E-7 -4.07407E-6 L -2.08333E-7 0.03542 " pathEditMode="relative" rAng="0" ptsTypes="AA">
                                      <p:cBhvr>
                                        <p:cTn id="49" dur="500" spd="-100000" fill="hold"/>
                                        <p:tgtEl>
                                          <p:spTgt spid="88"/>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42" presetClass="path" presetSubtype="0" decel="100000" fill="hold" nodeType="withEffect">
                                  <p:stCondLst>
                                    <p:cond delay="100"/>
                                  </p:stCondLst>
                                  <p:childTnLst>
                                    <p:animMotion origin="layout" path="M -3.75E-6 -1.85185E-6 L -3.75E-6 0.03542 " pathEditMode="relative" rAng="0" ptsTypes="AA">
                                      <p:cBhvr>
                                        <p:cTn id="54" dur="500" spd="-100000" fill="hold"/>
                                        <p:tgtEl>
                                          <p:spTgt spid="67"/>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42" presetClass="path" presetSubtype="0" decel="100000" fill="hold" grpId="1" nodeType="withEffect">
                                  <p:stCondLst>
                                    <p:cond delay="100"/>
                                  </p:stCondLst>
                                  <p:childTnLst>
                                    <p:animMotion origin="layout" path="M -3.75E-6 -3.33333E-6 L -3.75E-6 0.03542 " pathEditMode="relative" rAng="0" ptsTypes="AA">
                                      <p:cBhvr>
                                        <p:cTn id="59" dur="500" spd="-100000" fill="hold"/>
                                        <p:tgtEl>
                                          <p:spTgt spid="41"/>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64" presetClass="path" presetSubtype="0" accel="50000" decel="50000" fill="hold" nodeType="withEffect">
                                  <p:stCondLst>
                                    <p:cond delay="200"/>
                                  </p:stCondLst>
                                  <p:childTnLst>
                                    <p:animMotion origin="layout" path="M 2.5E-6 -0.00578 L 0.00039 -0.0206 " pathEditMode="relative" rAng="0" ptsTypes="AA">
                                      <p:cBhvr>
                                        <p:cTn id="64" dur="500" fill="hold"/>
                                        <p:tgtEl>
                                          <p:spTgt spid="7"/>
                                        </p:tgtEl>
                                        <p:attrNameLst>
                                          <p:attrName>ppt_x</p:attrName>
                                          <p:attrName>ppt_y</p:attrName>
                                        </p:attrNameLst>
                                      </p:cBhvr>
                                      <p:rCtr x="13" y="-741"/>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1000"/>
                                        <p:tgtEl>
                                          <p:spTgt spid="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42" presetClass="path" presetSubtype="0" decel="100000" fill="hold" grpId="1" nodeType="withEffect">
                                  <p:stCondLst>
                                    <p:cond delay="500"/>
                                  </p:stCondLst>
                                  <p:childTnLst>
                                    <p:animMotion origin="layout" path="M -3.54167E-6 -4.81481E-6 L -3.54167E-6 0.03542 " pathEditMode="relative" rAng="0" ptsTypes="AA">
                                      <p:cBhvr>
                                        <p:cTn id="77"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7</a:t>
            </a:r>
          </a:p>
          <a:p>
            <a:r>
              <a:rPr lang="en-US" dirty="0"/>
              <a:t>Download Visual Studio 2022</a:t>
            </a:r>
          </a:p>
          <a:p>
            <a:r>
              <a:rPr lang="en-US" dirty="0"/>
              <a:t>Try out the MAUI</a:t>
            </a:r>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get.dot.net/7</a:t>
            </a:r>
          </a:p>
          <a:p>
            <a:r>
              <a:rPr lang="en-US" dirty="0"/>
              <a:t>VisualStudio.com/download</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7 Performance</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2371" y="6070384"/>
            <a:ext cx="2099693" cy="1049847"/>
          </a:xfrm>
          <a:prstGeom prst="rect">
            <a:avLst/>
          </a:prstGeom>
        </p:spPr>
      </p:pic>
      <p:grpSp>
        <p:nvGrpSpPr>
          <p:cNvPr id="177" name="Group 176">
            <a:extLst>
              <a:ext uri="{FF2B5EF4-FFF2-40B4-BE49-F238E27FC236}">
                <a16:creationId xmlns:a16="http://schemas.microsoft.com/office/drawing/2014/main" id="{13B93D56-D5AA-7659-5F25-C5F8AEB23D77}"/>
              </a:ext>
            </a:extLst>
          </p:cNvPr>
          <p:cNvGrpSpPr/>
          <p:nvPr/>
        </p:nvGrpSpPr>
        <p:grpSpPr>
          <a:xfrm>
            <a:off x="814210" y="1712550"/>
            <a:ext cx="5203178" cy="3327031"/>
            <a:chOff x="737495" y="1786384"/>
            <a:chExt cx="5203178" cy="3327031"/>
          </a:xfrm>
        </p:grpSpPr>
        <p:sp>
          <p:nvSpPr>
            <p:cNvPr id="178" name="Text Placeholder 1">
              <a:extLst>
                <a:ext uri="{FF2B5EF4-FFF2-40B4-BE49-F238E27FC236}">
                  <a16:creationId xmlns:a16="http://schemas.microsoft.com/office/drawing/2014/main" id="{FA43749C-9FCA-722C-9246-D1FEFF974E8C}"/>
                </a:ext>
              </a:extLst>
            </p:cNvPr>
            <p:cNvSpPr txBox="1">
              <a:spLocks/>
            </p:cNvSpPr>
            <p:nvPr/>
          </p:nvSpPr>
          <p:spPr>
            <a:xfrm>
              <a:off x="1172124" y="4448618"/>
              <a:ext cx="4424263" cy="6647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US" sz="4800" b="1" i="0" u="none" strike="noStrike" kern="0" spc="-50" normalizeH="0" baseline="0" noProof="0">
                  <a:solidFill>
                    <a:srgbClr val="BCACEE"/>
                  </a:solidFill>
                  <a:uLnTx/>
                  <a:uFillTx/>
                  <a:latin typeface="Segoe UI Semibold"/>
                  <a:ea typeface="+mn-ea"/>
                  <a:cs typeface="Segoe UI Semibold" panose="020B0702040204020203" pitchFamily="34" charset="0"/>
                </a:rPr>
                <a:t>&gt;11X </a:t>
              </a:r>
              <a:r>
                <a:rPr kumimoji="0" lang="en-US" sz="2800" b="1" i="0" u="none" strike="noStrike" kern="0" spc="-50" normalizeH="0" baseline="0" noProof="0">
                  <a:solidFill>
                    <a:srgbClr val="BCACEE"/>
                  </a:solidFill>
                  <a:uLnTx/>
                  <a:uFillTx/>
                  <a:latin typeface="Segoe UI Semibold"/>
                  <a:ea typeface="+mn-ea"/>
                  <a:cs typeface="Segoe UI Semibold" panose="020B0702040204020203" pitchFamily="34" charset="0"/>
                </a:rPr>
                <a:t>faster than Node.js</a:t>
              </a:r>
            </a:p>
          </p:txBody>
        </p:sp>
        <p:grpSp>
          <p:nvGrpSpPr>
            <p:cNvPr id="179" name="Group 178">
              <a:extLst>
                <a:ext uri="{FF2B5EF4-FFF2-40B4-BE49-F238E27FC236}">
                  <a16:creationId xmlns:a16="http://schemas.microsoft.com/office/drawing/2014/main" id="{6CC7D4DB-54DC-891D-D234-795E990C50BE}"/>
                </a:ext>
              </a:extLst>
            </p:cNvPr>
            <p:cNvGrpSpPr/>
            <p:nvPr/>
          </p:nvGrpSpPr>
          <p:grpSpPr>
            <a:xfrm>
              <a:off x="737495" y="2151224"/>
              <a:ext cx="1461529" cy="1466138"/>
              <a:chOff x="737495" y="2151224"/>
              <a:chExt cx="1461529" cy="1466138"/>
            </a:xfrm>
          </p:grpSpPr>
          <p:sp>
            <p:nvSpPr>
              <p:cNvPr id="223" name="Freeform: Shape 222">
                <a:extLst>
                  <a:ext uri="{FF2B5EF4-FFF2-40B4-BE49-F238E27FC236}">
                    <a16:creationId xmlns:a16="http://schemas.microsoft.com/office/drawing/2014/main" id="{3C932ED3-7D15-4636-B443-987C60DB625C}"/>
                  </a:ext>
                </a:extLst>
              </p:cNvPr>
              <p:cNvSpPr/>
              <p:nvPr/>
            </p:nvSpPr>
            <p:spPr>
              <a:xfrm>
                <a:off x="737495" y="2151224"/>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chemeClr val="bg1"/>
                  </a:solidFill>
                  <a:uLnTx/>
                  <a:uFillTx/>
                  <a:latin typeface="Segoe UI" panose="020B0502040204020203" pitchFamily="34" charset="0"/>
                  <a:cs typeface="Segoe UI" panose="020B0502040204020203" pitchFamily="34" charset="0"/>
                </a:endParaRPr>
              </a:p>
            </p:txBody>
          </p:sp>
          <p:sp>
            <p:nvSpPr>
              <p:cNvPr id="224" name="Freeform: Shape 223">
                <a:extLst>
                  <a:ext uri="{FF2B5EF4-FFF2-40B4-BE49-F238E27FC236}">
                    <a16:creationId xmlns:a16="http://schemas.microsoft.com/office/drawing/2014/main" id="{49B3697B-B518-6E44-5A25-FE3878704F62}"/>
                  </a:ext>
                </a:extLst>
              </p:cNvPr>
              <p:cNvSpPr/>
              <p:nvPr/>
            </p:nvSpPr>
            <p:spPr>
              <a:xfrm>
                <a:off x="954810" y="2372613"/>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225" name="Graphic 3">
                <a:extLst>
                  <a:ext uri="{FF2B5EF4-FFF2-40B4-BE49-F238E27FC236}">
                    <a16:creationId xmlns:a16="http://schemas.microsoft.com/office/drawing/2014/main" id="{24D8208C-E730-C4C6-7124-FF2707C6E300}"/>
                  </a:ext>
                </a:extLst>
              </p:cNvPr>
              <p:cNvGrpSpPr/>
              <p:nvPr/>
            </p:nvGrpSpPr>
            <p:grpSpPr>
              <a:xfrm>
                <a:off x="1050519" y="3292056"/>
                <a:ext cx="854622" cy="128767"/>
                <a:chOff x="3622886" y="3852002"/>
                <a:chExt cx="964085" cy="144803"/>
              </a:xfrm>
              <a:solidFill>
                <a:srgbClr val="FFFFFF"/>
              </a:solidFill>
            </p:grpSpPr>
            <p:sp>
              <p:nvSpPr>
                <p:cNvPr id="230" name="Freeform: Shape 229">
                  <a:extLst>
                    <a:ext uri="{FF2B5EF4-FFF2-40B4-BE49-F238E27FC236}">
                      <a16:creationId xmlns:a16="http://schemas.microsoft.com/office/drawing/2014/main" id="{91123E0D-8A5B-10BB-EC6A-A41C089B7F16}"/>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1" name="Freeform: Shape 230">
                  <a:extLst>
                    <a:ext uri="{FF2B5EF4-FFF2-40B4-BE49-F238E27FC236}">
                      <a16:creationId xmlns:a16="http://schemas.microsoft.com/office/drawing/2014/main" id="{B259A4D8-C078-FB19-CE54-C8F5F58DD98F}"/>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2" name="Freeform: Shape 231">
                  <a:extLst>
                    <a:ext uri="{FF2B5EF4-FFF2-40B4-BE49-F238E27FC236}">
                      <a16:creationId xmlns:a16="http://schemas.microsoft.com/office/drawing/2014/main" id="{1D15A3DE-4EDD-75EF-1590-315E0B0E3FA4}"/>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3" name="Freeform: Shape 232">
                  <a:extLst>
                    <a:ext uri="{FF2B5EF4-FFF2-40B4-BE49-F238E27FC236}">
                      <a16:creationId xmlns:a16="http://schemas.microsoft.com/office/drawing/2014/main" id="{1C8C182C-3723-15BF-3EEC-50406C5F7F7F}"/>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4" name="Freeform: Shape 233">
                  <a:extLst>
                    <a:ext uri="{FF2B5EF4-FFF2-40B4-BE49-F238E27FC236}">
                      <a16:creationId xmlns:a16="http://schemas.microsoft.com/office/drawing/2014/main" id="{C6344974-5713-EC56-8B71-7A0902C0100B}"/>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5" name="Freeform: Shape 234">
                  <a:extLst>
                    <a:ext uri="{FF2B5EF4-FFF2-40B4-BE49-F238E27FC236}">
                      <a16:creationId xmlns:a16="http://schemas.microsoft.com/office/drawing/2014/main" id="{11776621-E36E-2A26-D4C6-23D7EA0897DE}"/>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6" name="Freeform: Shape 235">
                  <a:extLst>
                    <a:ext uri="{FF2B5EF4-FFF2-40B4-BE49-F238E27FC236}">
                      <a16:creationId xmlns:a16="http://schemas.microsoft.com/office/drawing/2014/main" id="{26963CFC-5D7B-5510-C49D-8661D3A5A27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7" name="Freeform: Shape 236">
                  <a:extLst>
                    <a:ext uri="{FF2B5EF4-FFF2-40B4-BE49-F238E27FC236}">
                      <a16:creationId xmlns:a16="http://schemas.microsoft.com/office/drawing/2014/main" id="{FB89DB2B-8DC6-1A01-59A6-54B110D1F21E}"/>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8" name="Freeform: Shape 237">
                  <a:extLst>
                    <a:ext uri="{FF2B5EF4-FFF2-40B4-BE49-F238E27FC236}">
                      <a16:creationId xmlns:a16="http://schemas.microsoft.com/office/drawing/2014/main" id="{D6AB5E62-E97E-E9AF-6559-93B6C447A82A}"/>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39" name="Freeform: Shape 238">
                  <a:extLst>
                    <a:ext uri="{FF2B5EF4-FFF2-40B4-BE49-F238E27FC236}">
                      <a16:creationId xmlns:a16="http://schemas.microsoft.com/office/drawing/2014/main" id="{D727C0C2-B908-9EFA-76E0-268A0E745470}"/>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40" name="Freeform: Shape 239">
                  <a:extLst>
                    <a:ext uri="{FF2B5EF4-FFF2-40B4-BE49-F238E27FC236}">
                      <a16:creationId xmlns:a16="http://schemas.microsoft.com/office/drawing/2014/main" id="{27F0614E-7105-5D4E-025F-AE11B6A0FD39}"/>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41" name="Freeform: Shape 240">
                  <a:extLst>
                    <a:ext uri="{FF2B5EF4-FFF2-40B4-BE49-F238E27FC236}">
                      <a16:creationId xmlns:a16="http://schemas.microsoft.com/office/drawing/2014/main" id="{8F4291F5-2B62-6588-BC67-9D273389652C}"/>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226" name="Freeform: Shape 225">
                <a:extLst>
                  <a:ext uri="{FF2B5EF4-FFF2-40B4-BE49-F238E27FC236}">
                    <a16:creationId xmlns:a16="http://schemas.microsoft.com/office/drawing/2014/main" id="{7EF58C19-FEE6-A140-BF31-B2BB14EF73E0}"/>
                  </a:ext>
                </a:extLst>
              </p:cNvPr>
              <p:cNvSpPr/>
              <p:nvPr/>
            </p:nvSpPr>
            <p:spPr>
              <a:xfrm>
                <a:off x="954810" y="2528489"/>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7" name="Freeform: Shape 226">
                <a:extLst>
                  <a:ext uri="{FF2B5EF4-FFF2-40B4-BE49-F238E27FC236}">
                    <a16:creationId xmlns:a16="http://schemas.microsoft.com/office/drawing/2014/main" id="{CA47C761-11CE-CA79-8C6C-0F2B84C30CDF}"/>
                  </a:ext>
                </a:extLst>
              </p:cNvPr>
              <p:cNvSpPr/>
              <p:nvPr/>
            </p:nvSpPr>
            <p:spPr>
              <a:xfrm>
                <a:off x="1116952" y="2640313"/>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8" name="Freeform: Shape 227">
                <a:extLst>
                  <a:ext uri="{FF2B5EF4-FFF2-40B4-BE49-F238E27FC236}">
                    <a16:creationId xmlns:a16="http://schemas.microsoft.com/office/drawing/2014/main" id="{BBA2D11F-3EF9-2305-84F5-9F8EFF6E1AF7}"/>
                  </a:ext>
                </a:extLst>
              </p:cNvPr>
              <p:cNvSpPr/>
              <p:nvPr/>
            </p:nvSpPr>
            <p:spPr>
              <a:xfrm>
                <a:off x="1417708" y="2839835"/>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9" name="TextBox 228">
                <a:extLst>
                  <a:ext uri="{FF2B5EF4-FFF2-40B4-BE49-F238E27FC236}">
                    <a16:creationId xmlns:a16="http://schemas.microsoft.com/office/drawing/2014/main" id="{C2923A22-6544-B09E-BD9C-F11FD635FA54}"/>
                  </a:ext>
                </a:extLst>
              </p:cNvPr>
              <p:cNvSpPr txBox="1"/>
              <p:nvPr/>
            </p:nvSpPr>
            <p:spPr>
              <a:xfrm>
                <a:off x="1157737" y="3044672"/>
                <a:ext cx="630301"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2.20M</a:t>
                </a:r>
              </a:p>
            </p:txBody>
          </p:sp>
        </p:grpSp>
        <p:grpSp>
          <p:nvGrpSpPr>
            <p:cNvPr id="180" name="Group 179">
              <a:extLst>
                <a:ext uri="{FF2B5EF4-FFF2-40B4-BE49-F238E27FC236}">
                  <a16:creationId xmlns:a16="http://schemas.microsoft.com/office/drawing/2014/main" id="{3A547E20-2A8F-28A1-70F2-8864DF350834}"/>
                </a:ext>
              </a:extLst>
            </p:cNvPr>
            <p:cNvGrpSpPr/>
            <p:nvPr/>
          </p:nvGrpSpPr>
          <p:grpSpPr>
            <a:xfrm>
              <a:off x="4479145" y="2154612"/>
              <a:ext cx="1461528" cy="1466138"/>
              <a:chOff x="4479145" y="2154612"/>
              <a:chExt cx="1461528" cy="1466138"/>
            </a:xfrm>
          </p:grpSpPr>
          <p:sp>
            <p:nvSpPr>
              <p:cNvPr id="204" name="Freeform: Shape 203">
                <a:extLst>
                  <a:ext uri="{FF2B5EF4-FFF2-40B4-BE49-F238E27FC236}">
                    <a16:creationId xmlns:a16="http://schemas.microsoft.com/office/drawing/2014/main" id="{0707E8AA-700E-C8CD-92CE-25811F2A3E99}"/>
                  </a:ext>
                </a:extLst>
              </p:cNvPr>
              <p:cNvSpPr/>
              <p:nvPr/>
            </p:nvSpPr>
            <p:spPr>
              <a:xfrm>
                <a:off x="4479145" y="2154612"/>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5" name="Freeform: Shape 204">
                <a:extLst>
                  <a:ext uri="{FF2B5EF4-FFF2-40B4-BE49-F238E27FC236}">
                    <a16:creationId xmlns:a16="http://schemas.microsoft.com/office/drawing/2014/main" id="{E2007BE6-225A-CC0C-7FE0-A22E252AC5A8}"/>
                  </a:ext>
                </a:extLst>
              </p:cNvPr>
              <p:cNvSpPr/>
              <p:nvPr/>
            </p:nvSpPr>
            <p:spPr>
              <a:xfrm>
                <a:off x="4696460" y="237148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206" name="Graphic 3">
                <a:extLst>
                  <a:ext uri="{FF2B5EF4-FFF2-40B4-BE49-F238E27FC236}">
                    <a16:creationId xmlns:a16="http://schemas.microsoft.com/office/drawing/2014/main" id="{4312D091-7860-4EDE-0007-EA7CCB086690}"/>
                  </a:ext>
                </a:extLst>
              </p:cNvPr>
              <p:cNvGrpSpPr/>
              <p:nvPr/>
            </p:nvGrpSpPr>
            <p:grpSpPr>
              <a:xfrm>
                <a:off x="4795547" y="3290926"/>
                <a:ext cx="854622" cy="128767"/>
                <a:chOff x="7847588" y="3850732"/>
                <a:chExt cx="964085" cy="144803"/>
              </a:xfrm>
              <a:solidFill>
                <a:srgbClr val="FFFFFF"/>
              </a:solidFill>
            </p:grpSpPr>
            <p:sp>
              <p:nvSpPr>
                <p:cNvPr id="211" name="Freeform: Shape 210">
                  <a:extLst>
                    <a:ext uri="{FF2B5EF4-FFF2-40B4-BE49-F238E27FC236}">
                      <a16:creationId xmlns:a16="http://schemas.microsoft.com/office/drawing/2014/main" id="{733550B9-52DA-BF0F-0904-56A657931245}"/>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2" name="Freeform: Shape 211">
                  <a:extLst>
                    <a:ext uri="{FF2B5EF4-FFF2-40B4-BE49-F238E27FC236}">
                      <a16:creationId xmlns:a16="http://schemas.microsoft.com/office/drawing/2014/main" id="{59FF6DD8-646F-D236-D155-9DB64F137857}"/>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3" name="Freeform: Shape 212">
                  <a:extLst>
                    <a:ext uri="{FF2B5EF4-FFF2-40B4-BE49-F238E27FC236}">
                      <a16:creationId xmlns:a16="http://schemas.microsoft.com/office/drawing/2014/main" id="{93EE80CB-FC39-F921-844E-11520ACE45B7}"/>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4" name="Freeform: Shape 213">
                  <a:extLst>
                    <a:ext uri="{FF2B5EF4-FFF2-40B4-BE49-F238E27FC236}">
                      <a16:creationId xmlns:a16="http://schemas.microsoft.com/office/drawing/2014/main" id="{2E89136C-811A-8328-96D4-EFFC16E2582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5" name="Freeform: Shape 214">
                  <a:extLst>
                    <a:ext uri="{FF2B5EF4-FFF2-40B4-BE49-F238E27FC236}">
                      <a16:creationId xmlns:a16="http://schemas.microsoft.com/office/drawing/2014/main" id="{99AB7458-AB20-1C43-D85C-62647102256D}"/>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6" name="Freeform: Shape 215">
                  <a:extLst>
                    <a:ext uri="{FF2B5EF4-FFF2-40B4-BE49-F238E27FC236}">
                      <a16:creationId xmlns:a16="http://schemas.microsoft.com/office/drawing/2014/main" id="{CD3A00FF-995F-289A-17C0-C584057FE293}"/>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7" name="Freeform: Shape 216">
                  <a:extLst>
                    <a:ext uri="{FF2B5EF4-FFF2-40B4-BE49-F238E27FC236}">
                      <a16:creationId xmlns:a16="http://schemas.microsoft.com/office/drawing/2014/main" id="{BF0A2038-DA7A-C475-B683-E8763756AB59}"/>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8" name="Freeform: Shape 217">
                  <a:extLst>
                    <a:ext uri="{FF2B5EF4-FFF2-40B4-BE49-F238E27FC236}">
                      <a16:creationId xmlns:a16="http://schemas.microsoft.com/office/drawing/2014/main" id="{77D49878-8D89-98E8-63E4-060220CC486A}"/>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9" name="Freeform: Shape 218">
                  <a:extLst>
                    <a:ext uri="{FF2B5EF4-FFF2-40B4-BE49-F238E27FC236}">
                      <a16:creationId xmlns:a16="http://schemas.microsoft.com/office/drawing/2014/main" id="{D971F8F4-E164-5FD5-2A49-D18B7A74EBF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0" name="Freeform: Shape 219">
                  <a:extLst>
                    <a:ext uri="{FF2B5EF4-FFF2-40B4-BE49-F238E27FC236}">
                      <a16:creationId xmlns:a16="http://schemas.microsoft.com/office/drawing/2014/main" id="{7A4108BF-6691-F1E2-DE75-C95E94DCA0A0}"/>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1" name="Freeform: Shape 220">
                  <a:extLst>
                    <a:ext uri="{FF2B5EF4-FFF2-40B4-BE49-F238E27FC236}">
                      <a16:creationId xmlns:a16="http://schemas.microsoft.com/office/drawing/2014/main" id="{74357767-4F01-7F96-2B6D-066A5C59CB80}"/>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22" name="Freeform: Shape 221">
                  <a:extLst>
                    <a:ext uri="{FF2B5EF4-FFF2-40B4-BE49-F238E27FC236}">
                      <a16:creationId xmlns:a16="http://schemas.microsoft.com/office/drawing/2014/main" id="{869F5D8B-2A77-9C5D-E35F-F3ACA7BA04B2}"/>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207" name="Freeform: Shape 206">
                <a:extLst>
                  <a:ext uri="{FF2B5EF4-FFF2-40B4-BE49-F238E27FC236}">
                    <a16:creationId xmlns:a16="http://schemas.microsoft.com/office/drawing/2014/main" id="{68E82956-742C-E49D-681C-999F65BFC255}"/>
                  </a:ext>
                </a:extLst>
              </p:cNvPr>
              <p:cNvSpPr/>
              <p:nvPr/>
            </p:nvSpPr>
            <p:spPr>
              <a:xfrm>
                <a:off x="4696460" y="2660644"/>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CDCDCD"/>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8" name="Freeform: Shape 207">
                <a:extLst>
                  <a:ext uri="{FF2B5EF4-FFF2-40B4-BE49-F238E27FC236}">
                    <a16:creationId xmlns:a16="http://schemas.microsoft.com/office/drawing/2014/main" id="{E602B643-760E-E107-6B98-0513B8D39D40}"/>
                  </a:ext>
                </a:extLst>
              </p:cNvPr>
              <p:cNvSpPr/>
              <p:nvPr/>
            </p:nvSpPr>
            <p:spPr>
              <a:xfrm>
                <a:off x="4782035" y="2769080"/>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chemeClr val="tx1">
                  <a:lumMod val="65000"/>
                  <a:lumOff val="35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9" name="Freeform: Shape 208">
                <a:extLst>
                  <a:ext uri="{FF2B5EF4-FFF2-40B4-BE49-F238E27FC236}">
                    <a16:creationId xmlns:a16="http://schemas.microsoft.com/office/drawing/2014/main" id="{3663C2F3-62EA-E16A-D7B9-9FE4D2462516}"/>
                  </a:ext>
                </a:extLst>
              </p:cNvPr>
              <p:cNvSpPr/>
              <p:nvPr/>
            </p:nvSpPr>
            <p:spPr>
              <a:xfrm>
                <a:off x="5154068" y="2830351"/>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chemeClr val="tx1">
                  <a:lumMod val="50000"/>
                  <a:lumOff val="50000"/>
                </a:scheme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10" name="TextBox 209">
                <a:extLst>
                  <a:ext uri="{FF2B5EF4-FFF2-40B4-BE49-F238E27FC236}">
                    <a16:creationId xmlns:a16="http://schemas.microsoft.com/office/drawing/2014/main" id="{B6D9F2B2-8E4E-6A98-0FC1-22AFDF9DE8F2}"/>
                  </a:ext>
                </a:extLst>
              </p:cNvPr>
              <p:cNvSpPr txBox="1"/>
              <p:nvPr/>
            </p:nvSpPr>
            <p:spPr>
              <a:xfrm>
                <a:off x="4936730" y="3031568"/>
                <a:ext cx="630301"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0.61M</a:t>
                </a:r>
              </a:p>
            </p:txBody>
          </p:sp>
        </p:grpSp>
        <p:grpSp>
          <p:nvGrpSpPr>
            <p:cNvPr id="181" name="Group 180">
              <a:extLst>
                <a:ext uri="{FF2B5EF4-FFF2-40B4-BE49-F238E27FC236}">
                  <a16:creationId xmlns:a16="http://schemas.microsoft.com/office/drawing/2014/main" id="{950E3457-8C9A-E2D5-E9A3-7E6BB963D0FD}"/>
                </a:ext>
              </a:extLst>
            </p:cNvPr>
            <p:cNvGrpSpPr/>
            <p:nvPr/>
          </p:nvGrpSpPr>
          <p:grpSpPr>
            <a:xfrm>
              <a:off x="2384812" y="1786384"/>
              <a:ext cx="2029026" cy="2035424"/>
              <a:chOff x="2384812" y="1786384"/>
              <a:chExt cx="2029026" cy="2035424"/>
            </a:xfrm>
          </p:grpSpPr>
          <p:sp>
            <p:nvSpPr>
              <p:cNvPr id="185" name="Freeform: Shape 184">
                <a:extLst>
                  <a:ext uri="{FF2B5EF4-FFF2-40B4-BE49-F238E27FC236}">
                    <a16:creationId xmlns:a16="http://schemas.microsoft.com/office/drawing/2014/main" id="{D44457BF-3F35-29F8-6E20-F5F660A2D8B9}"/>
                  </a:ext>
                </a:extLst>
              </p:cNvPr>
              <p:cNvSpPr/>
              <p:nvPr/>
            </p:nvSpPr>
            <p:spPr>
              <a:xfrm>
                <a:off x="2384812" y="1786384"/>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7E63D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7E63DF"/>
                  </a:solidFill>
                  <a:uLnTx/>
                  <a:uFillTx/>
                  <a:latin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E51AF4D5-2CC9-9717-3213-03425B2F09B6}"/>
                  </a:ext>
                </a:extLst>
              </p:cNvPr>
              <p:cNvSpPr/>
              <p:nvPr/>
            </p:nvSpPr>
            <p:spPr>
              <a:xfrm>
                <a:off x="2648293" y="2050696"/>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7" name="Freeform: Shape 186">
                <a:extLst>
                  <a:ext uri="{FF2B5EF4-FFF2-40B4-BE49-F238E27FC236}">
                    <a16:creationId xmlns:a16="http://schemas.microsoft.com/office/drawing/2014/main" id="{C8F2A8D8-9F1C-2F7B-4F7F-F202CB556387}"/>
                  </a:ext>
                </a:extLst>
              </p:cNvPr>
              <p:cNvSpPr/>
              <p:nvPr/>
            </p:nvSpPr>
            <p:spPr>
              <a:xfrm>
                <a:off x="3875616" y="2530748"/>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8" name="Freeform: Shape 187">
                <a:extLst>
                  <a:ext uri="{FF2B5EF4-FFF2-40B4-BE49-F238E27FC236}">
                    <a16:creationId xmlns:a16="http://schemas.microsoft.com/office/drawing/2014/main" id="{E2DCDEB5-7D8C-CA2C-C1E2-B31A9E92E569}"/>
                  </a:ext>
                </a:extLst>
              </p:cNvPr>
              <p:cNvSpPr/>
              <p:nvPr/>
            </p:nvSpPr>
            <p:spPr>
              <a:xfrm>
                <a:off x="3228175" y="2394074"/>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89" name="Freeform: Shape 188">
                <a:extLst>
                  <a:ext uri="{FF2B5EF4-FFF2-40B4-BE49-F238E27FC236}">
                    <a16:creationId xmlns:a16="http://schemas.microsoft.com/office/drawing/2014/main" id="{3A1DFC3C-6346-37D2-4992-5541FEB5E640}"/>
                  </a:ext>
                </a:extLst>
              </p:cNvPr>
              <p:cNvSpPr/>
              <p:nvPr/>
            </p:nvSpPr>
            <p:spPr>
              <a:xfrm>
                <a:off x="3322758" y="2712604"/>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nvGrpSpPr>
              <p:cNvPr id="190" name="Graphic 3">
                <a:extLst>
                  <a:ext uri="{FF2B5EF4-FFF2-40B4-BE49-F238E27FC236}">
                    <a16:creationId xmlns:a16="http://schemas.microsoft.com/office/drawing/2014/main" id="{2A675F03-FA36-DD3F-B1A3-88A99415A9CB}"/>
                  </a:ext>
                </a:extLst>
              </p:cNvPr>
              <p:cNvGrpSpPr/>
              <p:nvPr/>
            </p:nvGrpSpPr>
            <p:grpSpPr>
              <a:xfrm>
                <a:off x="2959064" y="3324812"/>
                <a:ext cx="855749" cy="128767"/>
                <a:chOff x="5775883" y="3888838"/>
                <a:chExt cx="965356" cy="144803"/>
              </a:xfrm>
              <a:solidFill>
                <a:srgbClr val="FFFFFF"/>
              </a:solidFill>
            </p:grpSpPr>
            <p:sp>
              <p:nvSpPr>
                <p:cNvPr id="192" name="Freeform: Shape 191">
                  <a:extLst>
                    <a:ext uri="{FF2B5EF4-FFF2-40B4-BE49-F238E27FC236}">
                      <a16:creationId xmlns:a16="http://schemas.microsoft.com/office/drawing/2014/main" id="{8D60E7C7-8CF8-9D0F-D5AE-C6B1B6AE2D96}"/>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3" name="Freeform: Shape 192">
                  <a:extLst>
                    <a:ext uri="{FF2B5EF4-FFF2-40B4-BE49-F238E27FC236}">
                      <a16:creationId xmlns:a16="http://schemas.microsoft.com/office/drawing/2014/main" id="{A16AAAB1-008A-A882-4B7E-A09BC2ACCB1B}"/>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4" name="Freeform: Shape 193">
                  <a:extLst>
                    <a:ext uri="{FF2B5EF4-FFF2-40B4-BE49-F238E27FC236}">
                      <a16:creationId xmlns:a16="http://schemas.microsoft.com/office/drawing/2014/main" id="{D91C1DD5-D80D-5857-8F1B-E15463BBEC5B}"/>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5" name="Freeform: Shape 194">
                  <a:extLst>
                    <a:ext uri="{FF2B5EF4-FFF2-40B4-BE49-F238E27FC236}">
                      <a16:creationId xmlns:a16="http://schemas.microsoft.com/office/drawing/2014/main" id="{89919A4D-E6AE-02A2-2CBD-C73C1CBD6BE9}"/>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6" name="Freeform: Shape 195">
                  <a:extLst>
                    <a:ext uri="{FF2B5EF4-FFF2-40B4-BE49-F238E27FC236}">
                      <a16:creationId xmlns:a16="http://schemas.microsoft.com/office/drawing/2014/main" id="{48B4B366-EDA7-CCA7-D55F-70A66495802B}"/>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7" name="Freeform: Shape 196">
                  <a:extLst>
                    <a:ext uri="{FF2B5EF4-FFF2-40B4-BE49-F238E27FC236}">
                      <a16:creationId xmlns:a16="http://schemas.microsoft.com/office/drawing/2014/main" id="{DC5CCDDB-6958-39AB-B5EE-4ABF52052340}"/>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8" name="Freeform: Shape 197">
                  <a:extLst>
                    <a:ext uri="{FF2B5EF4-FFF2-40B4-BE49-F238E27FC236}">
                      <a16:creationId xmlns:a16="http://schemas.microsoft.com/office/drawing/2014/main" id="{A7B48A7B-DDE2-70B3-B347-9884B1520665}"/>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199" name="Freeform: Shape 198">
                  <a:extLst>
                    <a:ext uri="{FF2B5EF4-FFF2-40B4-BE49-F238E27FC236}">
                      <a16:creationId xmlns:a16="http://schemas.microsoft.com/office/drawing/2014/main" id="{DBAC8189-7047-57C9-812C-56BBA48F6B33}"/>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0" name="Freeform: Shape 199">
                  <a:extLst>
                    <a:ext uri="{FF2B5EF4-FFF2-40B4-BE49-F238E27FC236}">
                      <a16:creationId xmlns:a16="http://schemas.microsoft.com/office/drawing/2014/main" id="{385B2696-4C23-D283-31AD-6DCCBF2B73B1}"/>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1" name="Freeform: Shape 200">
                  <a:extLst>
                    <a:ext uri="{FF2B5EF4-FFF2-40B4-BE49-F238E27FC236}">
                      <a16:creationId xmlns:a16="http://schemas.microsoft.com/office/drawing/2014/main" id="{C7CB9457-3961-B221-970B-7CE358528AF2}"/>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2" name="Freeform: Shape 201">
                  <a:extLst>
                    <a:ext uri="{FF2B5EF4-FFF2-40B4-BE49-F238E27FC236}">
                      <a16:creationId xmlns:a16="http://schemas.microsoft.com/office/drawing/2014/main" id="{16637BBE-3204-76FB-D03D-91DBF87D1D5F}"/>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sp>
              <p:nvSpPr>
                <p:cNvPr id="203" name="Freeform: Shape 202">
                  <a:extLst>
                    <a:ext uri="{FF2B5EF4-FFF2-40B4-BE49-F238E27FC236}">
                      <a16:creationId xmlns:a16="http://schemas.microsoft.com/office/drawing/2014/main" id="{BAE9CDD3-8AAC-A0B4-71FB-325FDEF00744}"/>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normalizeH="0" baseline="0" noProof="0">
                    <a:solidFill>
                      <a:srgbClr val="FFFFFF"/>
                    </a:solidFill>
                    <a:uLnTx/>
                    <a:uFillTx/>
                    <a:latin typeface="Segoe UI" panose="020B0502040204020203" pitchFamily="34" charset="0"/>
                    <a:cs typeface="Segoe UI" panose="020B0502040204020203" pitchFamily="34" charset="0"/>
                  </a:endParaRPr>
                </a:p>
              </p:txBody>
            </p:sp>
          </p:grpSp>
          <p:sp>
            <p:nvSpPr>
              <p:cNvPr id="191" name="TextBox 190">
                <a:extLst>
                  <a:ext uri="{FF2B5EF4-FFF2-40B4-BE49-F238E27FC236}">
                    <a16:creationId xmlns:a16="http://schemas.microsoft.com/office/drawing/2014/main" id="{92834E1C-9B5F-566E-55A4-9744781E2FB4}"/>
                  </a:ext>
                </a:extLst>
              </p:cNvPr>
              <p:cNvSpPr txBox="1"/>
              <p:nvPr/>
            </p:nvSpPr>
            <p:spPr>
              <a:xfrm>
                <a:off x="3048879" y="3012084"/>
                <a:ext cx="776175"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7.02M</a:t>
                </a:r>
              </a:p>
            </p:txBody>
          </p:sp>
        </p:grpSp>
        <p:sp>
          <p:nvSpPr>
            <p:cNvPr id="182" name="TextBox 181">
              <a:extLst>
                <a:ext uri="{FF2B5EF4-FFF2-40B4-BE49-F238E27FC236}">
                  <a16:creationId xmlns:a16="http://schemas.microsoft.com/office/drawing/2014/main" id="{C4C7712A-D4EF-6A66-4031-332503664772}"/>
                </a:ext>
              </a:extLst>
            </p:cNvPr>
            <p:cNvSpPr txBox="1"/>
            <p:nvPr/>
          </p:nvSpPr>
          <p:spPr>
            <a:xfrm>
              <a:off x="906113" y="3935377"/>
              <a:ext cx="1140056" cy="307777"/>
            </a:xfrm>
            <a:prstGeom prst="rect">
              <a:avLst/>
            </a:prstGeom>
            <a:noFill/>
          </p:spPr>
          <p:txBody>
            <a:bodyPr wrap="none" rtlCol="0">
              <a:sp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Java Servlet</a:t>
              </a:r>
            </a:p>
          </p:txBody>
        </p:sp>
        <p:sp>
          <p:nvSpPr>
            <p:cNvPr id="183" name="TextBox 182">
              <a:extLst>
                <a:ext uri="{FF2B5EF4-FFF2-40B4-BE49-F238E27FC236}">
                  <a16:creationId xmlns:a16="http://schemas.microsoft.com/office/drawing/2014/main" id="{E7B7F6BA-884B-E4FC-0433-11FC05513D91}"/>
                </a:ext>
              </a:extLst>
            </p:cNvPr>
            <p:cNvSpPr txBox="1"/>
            <p:nvPr/>
          </p:nvSpPr>
          <p:spPr>
            <a:xfrm>
              <a:off x="3101369" y="3936395"/>
              <a:ext cx="577402" cy="307777"/>
            </a:xfrm>
            <a:prstGeom prst="rect">
              <a:avLst/>
            </a:prstGeom>
            <a:noFill/>
          </p:spPr>
          <p:txBody>
            <a:bodyPr wrap="none" rtlCol="0">
              <a:spAutoFit/>
            </a:bodyPr>
            <a:lstStyle/>
            <a:p>
              <a:r>
                <a:rPr lang="en-US" sz="1400">
                  <a:latin typeface="Open Sans SemiBold" panose="020B0706030804020204" pitchFamily="34" charset="0"/>
                  <a:ea typeface="Open Sans SemiBold" panose="020B0706030804020204" pitchFamily="34" charset="0"/>
                  <a:cs typeface="Open Sans SemiBold" panose="020B0706030804020204" pitchFamily="34" charset="0"/>
                </a:rPr>
                <a:t>.NET</a:t>
              </a:r>
            </a:p>
          </p:txBody>
        </p:sp>
        <p:sp>
          <p:nvSpPr>
            <p:cNvPr id="184" name="TextBox 183">
              <a:extLst>
                <a:ext uri="{FF2B5EF4-FFF2-40B4-BE49-F238E27FC236}">
                  <a16:creationId xmlns:a16="http://schemas.microsoft.com/office/drawing/2014/main" id="{1F209949-1F5A-D2C3-62FD-1E955948941B}"/>
                </a:ext>
              </a:extLst>
            </p:cNvPr>
            <p:cNvSpPr txBox="1"/>
            <p:nvPr/>
          </p:nvSpPr>
          <p:spPr>
            <a:xfrm>
              <a:off x="4822769" y="3935377"/>
              <a:ext cx="817853" cy="307777"/>
            </a:xfrm>
            <a:prstGeom prst="rect">
              <a:avLst/>
            </a:prstGeom>
            <a:noFill/>
          </p:spPr>
          <p:txBody>
            <a:bodyPr wrap="none" rtlCol="0">
              <a:spAutoFit/>
            </a:bodyPr>
            <a:lstStyle/>
            <a:p>
              <a:pPr algn="ctr"/>
              <a:r>
                <a:rPr lang="en-US" sz="1400">
                  <a:latin typeface="Open Sans" panose="020B0606030504020204" pitchFamily="34" charset="0"/>
                  <a:ea typeface="Open Sans" panose="020B0606030504020204" pitchFamily="34" charset="0"/>
                  <a:cs typeface="Open Sans" panose="020B0606030504020204" pitchFamily="34" charset="0"/>
                </a:rPr>
                <a:t>Node.js</a:t>
              </a:r>
            </a:p>
          </p:txBody>
        </p:sp>
      </p:grpSp>
      <p:grpSp>
        <p:nvGrpSpPr>
          <p:cNvPr id="242" name="Group 241">
            <a:extLst>
              <a:ext uri="{FF2B5EF4-FFF2-40B4-BE49-F238E27FC236}">
                <a16:creationId xmlns:a16="http://schemas.microsoft.com/office/drawing/2014/main" id="{7F7F8FF6-200D-F9D9-C691-DA003DA0F019}"/>
              </a:ext>
            </a:extLst>
          </p:cNvPr>
          <p:cNvGrpSpPr/>
          <p:nvPr/>
        </p:nvGrpSpPr>
        <p:grpSpPr>
          <a:xfrm>
            <a:off x="7196342" y="2113392"/>
            <a:ext cx="4316515" cy="2845555"/>
            <a:chOff x="1491472" y="2517069"/>
            <a:chExt cx="4316515" cy="2845555"/>
          </a:xfrm>
        </p:grpSpPr>
        <p:graphicFrame>
          <p:nvGraphicFramePr>
            <p:cNvPr id="243" name="Chart 242">
              <a:extLst>
                <a:ext uri="{FF2B5EF4-FFF2-40B4-BE49-F238E27FC236}">
                  <a16:creationId xmlns:a16="http://schemas.microsoft.com/office/drawing/2014/main" id="{C6A08BBD-1049-DECC-D979-4659515C22AF}"/>
                </a:ext>
              </a:extLst>
            </p:cNvPr>
            <p:cNvGraphicFramePr>
              <a:graphicFrameLocks/>
            </p:cNvGraphicFramePr>
            <p:nvPr>
              <p:extLst>
                <p:ext uri="{D42A27DB-BD31-4B8C-83A1-F6EECF244321}">
                  <p14:modId xmlns:p14="http://schemas.microsoft.com/office/powerpoint/2010/main" val="869217417"/>
                </p:ext>
              </p:extLst>
            </p:nvPr>
          </p:nvGraphicFramePr>
          <p:xfrm>
            <a:off x="1491472" y="2654300"/>
            <a:ext cx="3429850" cy="2708324"/>
          </p:xfrm>
          <a:graphic>
            <a:graphicData uri="http://schemas.openxmlformats.org/drawingml/2006/chart">
              <c:chart xmlns:c="http://schemas.openxmlformats.org/drawingml/2006/chart" xmlns:r="http://schemas.openxmlformats.org/officeDocument/2006/relationships" r:id="rId5"/>
            </a:graphicData>
          </a:graphic>
        </p:graphicFrame>
        <p:sp>
          <p:nvSpPr>
            <p:cNvPr id="244" name="Text Placeholder 1">
              <a:extLst>
                <a:ext uri="{FF2B5EF4-FFF2-40B4-BE49-F238E27FC236}">
                  <a16:creationId xmlns:a16="http://schemas.microsoft.com/office/drawing/2014/main" id="{656A83A2-9910-FD48-9894-C2C6F9829B17}"/>
                </a:ext>
              </a:extLst>
            </p:cNvPr>
            <p:cNvSpPr txBox="1">
              <a:spLocks/>
            </p:cNvSpPr>
            <p:nvPr/>
          </p:nvSpPr>
          <p:spPr>
            <a:xfrm>
              <a:off x="4800279" y="3375257"/>
              <a:ext cx="1007708" cy="3877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800" b="0" i="0" u="none" strike="noStrike" kern="1200" cap="none" spc="-50" normalizeH="0" baseline="0" noProof="0" dirty="0">
                  <a:ln w="3175">
                    <a:noFill/>
                  </a:ln>
                  <a:solidFill>
                    <a:schemeClr val="tx1"/>
                  </a:solidFill>
                  <a:effectLst/>
                  <a:uLnTx/>
                  <a:uFillTx/>
                  <a:latin typeface="Segoe UI Semibold"/>
                  <a:ea typeface="Open Sans" panose="020B0606030504020204" pitchFamily="34" charset="0"/>
                  <a:cs typeface="Open Sans" panose="020B0606030504020204" pitchFamily="34" charset="0"/>
                </a:rPr>
                <a:t>+16%</a:t>
              </a:r>
            </a:p>
          </p:txBody>
        </p:sp>
        <p:sp>
          <p:nvSpPr>
            <p:cNvPr id="245" name="Up Arrow 1">
              <a:extLst>
                <a:ext uri="{FF2B5EF4-FFF2-40B4-BE49-F238E27FC236}">
                  <a16:creationId xmlns:a16="http://schemas.microsoft.com/office/drawing/2014/main" id="{669D1F84-13BC-884C-63C8-88BF3AD9ADB0}"/>
                </a:ext>
              </a:extLst>
            </p:cNvPr>
            <p:cNvSpPr/>
            <p:nvPr/>
          </p:nvSpPr>
          <p:spPr bwMode="auto">
            <a:xfrm>
              <a:off x="5113373" y="2517069"/>
              <a:ext cx="327947" cy="833933"/>
            </a:xfrm>
            <a:prstGeom prst="upArrow">
              <a:avLst/>
            </a:prstGeom>
            <a:gradFill>
              <a:gsLst>
                <a:gs pos="0">
                  <a:srgbClr val="50E6FF"/>
                </a:gs>
                <a:gs pos="100000">
                  <a:srgbClr val="8661C5">
                    <a:alpha val="0"/>
                  </a:srgbClr>
                </a:gs>
                <a:gs pos="52000">
                  <a:srgbClr val="8661C5"/>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mn-ea"/>
                <a:cs typeface="Segoe UI" pitchFamily="34" charset="0"/>
              </a:endParaRPr>
            </a:p>
          </p:txBody>
        </p:sp>
      </p:grpSp>
      <p:sp>
        <p:nvSpPr>
          <p:cNvPr id="246" name="TextBox 245">
            <a:extLst>
              <a:ext uri="{FF2B5EF4-FFF2-40B4-BE49-F238E27FC236}">
                <a16:creationId xmlns:a16="http://schemas.microsoft.com/office/drawing/2014/main" id="{CEF636D5-DA25-D138-85BD-2FF2DBF4814E}"/>
              </a:ext>
            </a:extLst>
          </p:cNvPr>
          <p:cNvSpPr txBox="1"/>
          <p:nvPr/>
        </p:nvSpPr>
        <p:spPr>
          <a:xfrm>
            <a:off x="7430207" y="1416565"/>
            <a:ext cx="3219151" cy="461665"/>
          </a:xfrm>
          <a:prstGeom prst="rect">
            <a:avLst/>
          </a:prstGeom>
          <a:noFill/>
        </p:spPr>
        <p:txBody>
          <a:bodyPr wrap="none" rtlCol="0">
            <a:spAutoFit/>
          </a:bodyPr>
          <a:lstStyle/>
          <a:p>
            <a:r>
              <a:rPr lang="en-US" sz="2400" err="1">
                <a:latin typeface="Open Sans" panose="020B0606030504020204" pitchFamily="34" charset="0"/>
                <a:ea typeface="Open Sans" panose="020B0606030504020204" pitchFamily="34" charset="0"/>
                <a:cs typeface="Open Sans" panose="020B0606030504020204" pitchFamily="34" charset="0"/>
              </a:rPr>
              <a:t>TechEmpower</a:t>
            </a:r>
            <a:r>
              <a:rPr lang="en-US" sz="2400">
                <a:latin typeface="Open Sans" panose="020B0606030504020204" pitchFamily="34" charset="0"/>
                <a:ea typeface="Open Sans" panose="020B0606030504020204" pitchFamily="34" charset="0"/>
                <a:cs typeface="Open Sans" panose="020B0606030504020204" pitchFamily="34" charset="0"/>
              </a:rPr>
              <a:t> (JSON)</a:t>
            </a:r>
          </a:p>
        </p:txBody>
      </p:sp>
    </p:spTree>
    <p:extLst>
      <p:ext uri="{BB962C8B-B14F-4D97-AF65-F5344CB8AC3E}">
        <p14:creationId xmlns:p14="http://schemas.microsoft.com/office/powerpoint/2010/main" val="560274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a:t>
              </a:r>
              <a:r>
                <a:rPr lang="en-US" sz="1176" dirty="0">
                  <a:solidFill>
                    <a:srgbClr val="FFFFFF"/>
                  </a:solidFill>
                  <a:latin typeface="Open Sans" panose="020B0606030504020204" pitchFamily="34" charset="0"/>
                  <a:ea typeface="Open Sans" panose="020B0606030504020204" pitchFamily="34" charset="0"/>
                  <a:cs typeface="Open Sans" panose="020B0606030504020204" pitchFamily="34" charset="0"/>
                </a:rPr>
                <a:t>7 and </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GitHub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7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3856</Words>
  <Application>Microsoft Office PowerPoint</Application>
  <PresentationFormat>Widescreen</PresentationFormat>
  <Paragraphs>534</Paragraphs>
  <Slides>34</Slides>
  <Notes>32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34</vt:i4>
      </vt:variant>
    </vt:vector>
  </HeadingPairs>
  <TitlesOfParts>
    <vt:vector size="53" baseType="lpstr">
      <vt:lpstr>等线</vt:lpstr>
      <vt:lpstr>Arial</vt:lpstr>
      <vt:lpstr>Calibri</vt:lpstr>
      <vt:lpstr>Calibri Light</vt:lpstr>
      <vt:lpstr>Consolas</vt:lpstr>
      <vt:lpstr>Open Sans</vt:lpstr>
      <vt:lpstr>Open Sans SemiBold</vt:lpstr>
      <vt:lpstr>Segoe UI</vt:lpstr>
      <vt:lpstr>Segoe UI Light</vt:lpstr>
      <vt:lpstr>Segoe UI Semibold</vt:lpstr>
      <vt:lpstr>Segoe UI Semilight</vt:lpstr>
      <vt:lpstr>Symbol</vt:lpstr>
      <vt:lpstr>Times New Roman</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7 Performance</vt:lpstr>
      <vt:lpstr>Visual Studio 2022</vt:lpstr>
      <vt:lpstr>The future of .NET Framework </vt:lpstr>
      <vt:lpstr>What comes next for .NET?</vt:lpstr>
      <vt:lpstr>The .NET Roadmap</vt:lpstr>
      <vt:lpstr>The .NET Roadmap</vt:lpstr>
      <vt:lpstr>PowerPoint Presentation</vt:lpstr>
      <vt:lpstr>.NET 7</vt:lpstr>
      <vt:lpstr>.NET 7 Project System</vt:lpstr>
      <vt:lpstr>.NET 7 Themes</vt:lpstr>
      <vt:lpstr>Sample Source Code - .NET 5</vt:lpstr>
      <vt:lpstr>Sample Source Code - .NET 7</vt:lpstr>
      <vt:lpstr>CSProj – default console template</vt:lpstr>
      <vt:lpstr>CSProj – default Web template</vt:lpstr>
      <vt:lpstr>Modern client development</vt:lpstr>
      <vt:lpstr>Blazor – full stack web apps with .NET</vt:lpstr>
      <vt:lpstr>.NET Multi-platform App UI</vt:lpstr>
      <vt:lpstr>Hybrid apps with Blazor &amp; .NET MAUI</vt:lpstr>
      <vt:lpstr>Simplified development </vt:lpstr>
      <vt:lpstr>Hot reload everywhere</vt:lpstr>
      <vt:lpstr>Simplify your code with C# 11</vt:lpstr>
      <vt:lpstr>Minimal APIs for cloud native apps </vt:lpstr>
      <vt:lpstr>What is not in .NET 7?</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31</cp:revision>
  <dcterms:created xsi:type="dcterms:W3CDTF">2019-05-20T04:44:17Z</dcterms:created>
  <dcterms:modified xsi:type="dcterms:W3CDTF">2022-11-29T07:17:24Z</dcterms:modified>
</cp:coreProperties>
</file>